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tableStyles" Target="tableStyles.xml"/><Relationship Id="rId8" Type="http://schemas.openxmlformats.org/officeDocument/2006/relationships/presProps" Target="presProps.xml"/><Relationship Id="rId9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anchor="b" bIns="0" lIns="45720" rIns="45720" tIns="0" vert="horz">
            <a:normAutofit/>
            <a:scene3d>
              <a:camera prst="orthographicFront"/>
              <a:lightRig dir="t" rig="sof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baseline="0" b="1" cap="all" sz="48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127000" dir="2700000" dist="200000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2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  <p:sp>
        <p:nvSpPr>
          <p:cNvPr id="1048624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3">
        <a:schemeClr val="bg2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anchor="b" bIns="0" vert="horz">
            <a:noAutofit/>
            <a:scene3d>
              <a:camera prst="orthographicFront"/>
              <a:lightRig dir="t" rig="sof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baseline="0" b="1" cap="none" sz="480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algn="tl" blurRad="114300" dir="2700000" dist="101600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algn="l" indent="0" marL="73152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59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indent="0" marL="0">
              <a:buNone/>
              <a:defRPr baseline="0" b="0" cap="all" sz="24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02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indent="0" marL="0">
              <a:buNone/>
              <a:defRPr baseline="0" b="0" cap="all" sz="24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03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0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0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0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1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 vert="horz">
            <a:normAutofit/>
            <a:sp3d prstMaterial="softEdge"/>
          </a:bodyPr>
          <a:lstStyle>
            <a:lvl1pPr algn="l">
              <a:buNone/>
              <a:defRPr b="0" sz="220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2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indent="0" marL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43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anchor="b" bIns="0" lIns="45720" rIns="45720">
            <a:sp3d prstMaterial="softEdge"/>
          </a:bodyPr>
          <a:lstStyle>
            <a:lvl1pPr algn="ctr">
              <a:buNone/>
              <a:defRPr b="1" sz="2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6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r="2700000" dist="2286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dir="tr" rig="balanced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algn="l" eaLnBrk="1" hangingPunct="1" latinLnBrk="0" marL="0" rtl="0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dirty="0" kumimoji="0"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27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anchor="t" lIns="45720" rIns="45720" tIns="45720"/>
          <a:lstStyle>
            <a:lvl1pPr algn="ctr" indent="0" marL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6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vert="horz">
            <a:normAutofit/>
            <a:scene3d>
              <a:camera prst="orthographicFront"/>
              <a:lightRig dir="t" rig="soft">
                <a:rot lat="0" lon="0" rev="16800000"/>
              </a:lightRig>
            </a:scene3d>
            <a:sp3d prstMaterial="softEdge">
              <a:bevelT w="38100" h="3810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7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78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/>
        </p:spPr>
        <p:txBody>
          <a:bodyPr anchor="b" vert="horz"/>
          <a:lstStyle>
            <a:lvl1pPr algn="l" eaLnBrk="1" hangingPunct="1" latinLnBrk="0">
              <a:defRPr sz="1200" kumimoji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2CDA12-5F27-4BCB-BFC9-0C98DC2BE5A4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/>
        </p:spPr>
        <p:txBody>
          <a:bodyPr anchor="b" vert="horz"/>
          <a:lstStyle>
            <a:lvl1pPr algn="ctr" eaLnBrk="1" hangingPunct="1" latinLnBrk="0">
              <a:defRPr sz="1200" kumimoji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/>
        </p:spPr>
        <p:txBody>
          <a:bodyPr anchor="b" lIns="0" rIns="0" vert="horz"/>
          <a:lstStyle>
            <a:lvl1pPr algn="r" eaLnBrk="1" hangingPunct="1" latinLnBrk="0">
              <a:defRPr sz="1200" kumimoji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4C2DAC6-55CA-484F-997F-A51A98ACE13D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eaLnBrk="1" hangingPunct="1" latinLnBrk="0" rtl="0">
        <a:spcBef>
          <a:spcPct val="0"/>
        </a:spcBef>
        <a:buNone/>
        <a:defRPr baseline="0" b="1" cap="none" sz="4100" kern="1200" kumimoji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algn="tl" blurRad="114300" dir="2700000" dist="101600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411480" latinLnBrk="0" marL="548640" rtl="0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83464" latinLnBrk="0" marL="868680" rtl="0">
        <a:spcBef>
          <a:spcPct val="20000"/>
        </a:spcBef>
        <a:buClr>
          <a:schemeClr val="tx1"/>
        </a:buClr>
        <a:buSzPct val="80000"/>
        <a:buFont typeface="Wingdings 2"/>
        <a:buChar char="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1133856" rtl="0">
        <a:spcBef>
          <a:spcPct val="20000"/>
        </a:spcBef>
        <a:buClr>
          <a:schemeClr val="tx1"/>
        </a:buClr>
        <a:buSzPct val="95000"/>
        <a:buFont typeface="Wingdings"/>
        <a:buChar char=""/>
        <a:defRPr sz="22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82880" latinLnBrk="0" marL="1353312" rtl="0">
        <a:spcBef>
          <a:spcPct val="20000"/>
        </a:spcBef>
        <a:buClr>
          <a:schemeClr val="tx1"/>
        </a:buClr>
        <a:buSzPct val="100000"/>
        <a:buFont typeface="Wingdings 3"/>
        <a:buChar char="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545336" rtl="0">
        <a:spcBef>
          <a:spcPct val="20000"/>
        </a:spcBef>
        <a:buClr>
          <a:schemeClr val="tx1"/>
        </a:buClr>
        <a:buFont typeface="Wingdings 2"/>
        <a:buChar char="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764792" rtl="0">
        <a:spcBef>
          <a:spcPct val="20000"/>
        </a:spcBef>
        <a:buClr>
          <a:schemeClr val="tx1"/>
        </a:buClr>
        <a:buFont typeface="Wingdings 3"/>
        <a:buChar char="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965960" rtl="0">
        <a:spcBef>
          <a:spcPct val="20000"/>
        </a:spcBef>
        <a:buClr>
          <a:schemeClr val="tx1"/>
        </a:buClr>
        <a:buFont typeface="Wingdings 2"/>
        <a:buChar char="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167128" rtl="0">
        <a:spcBef>
          <a:spcPct val="20000"/>
        </a:spcBef>
        <a:buClr>
          <a:schemeClr val="tx1"/>
        </a:buClr>
        <a:buFont typeface="Wingdings 2"/>
        <a:buChar char=""/>
        <a:defRPr sz="14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368296" rtl="0">
        <a:spcBef>
          <a:spcPct val="20000"/>
        </a:spcBef>
        <a:buClr>
          <a:schemeClr val="tx1"/>
        </a:buClr>
        <a:buFont typeface="Wingdings 2"/>
        <a:buChar char=""/>
        <a:defRPr baseline="0" sz="14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rmAutofit/>
          </a:bodyPr>
          <a:p>
            <a:r>
              <a:rPr dirty="0" lang="en-US" smtClean="0">
                <a:latin typeface="NEW TIMES ROMAN"/>
              </a:rPr>
              <a:t>Ethical Dilemma</a:t>
            </a:r>
            <a:endParaRPr dirty="0" lang="en-US">
              <a:latin typeface="NEW TIMES ROMAN"/>
            </a:endParaRPr>
          </a:p>
        </p:txBody>
      </p:sp>
      <p:sp>
        <p:nvSpPr>
          <p:cNvPr id="1048587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953000"/>
          </a:xfrm>
        </p:spPr>
        <p:txBody>
          <a:bodyPr/>
          <a:p>
            <a:pPr algn="ctr">
              <a:buNone/>
            </a:pPr>
            <a:endParaRPr dirty="0" lang="en-US" smtClean="0">
              <a:latin typeface="NEW TIMES ROMAN"/>
            </a:endParaRPr>
          </a:p>
          <a:p>
            <a:pPr algn="ctr">
              <a:buNone/>
            </a:pPr>
            <a:endParaRPr dirty="0" lang="en-US">
              <a:latin typeface="NEW TIMES ROMAN"/>
            </a:endParaRPr>
          </a:p>
          <a:p>
            <a:pPr algn="ctr">
              <a:buNone/>
            </a:pPr>
            <a:r>
              <a:rPr dirty="0" lang="en-US" smtClean="0">
                <a:latin typeface="NEW TIMES ROMAN"/>
              </a:rPr>
              <a:t>Name</a:t>
            </a:r>
          </a:p>
          <a:p>
            <a:pPr algn="ctr">
              <a:buNone/>
            </a:pPr>
            <a:r>
              <a:rPr dirty="0" lang="en-US" smtClean="0">
                <a:latin typeface="NEW TIMES ROMAN"/>
              </a:rPr>
              <a:t>Institution Affiliation</a:t>
            </a:r>
            <a:endParaRPr dirty="0" lang="en-US">
              <a:latin typeface="NEW TIMES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p>
            <a:r>
              <a:rPr dirty="0" lang="en-US" smtClean="0"/>
              <a:t>ETHICAL DILEMMA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85714" lnSpcReduction="20000"/>
          </a:bodyPr>
          <a:p>
            <a:r>
              <a:rPr dirty="0" lang="en-US">
                <a:latin typeface="NEW TIMES ROMAN"/>
              </a:rPr>
              <a:t>Ethics has been an issue of talks in work place, employees to employee, however, it demands to make the right choice and be able to distinguish between wrong and right</a:t>
            </a:r>
            <a:r>
              <a:rPr dirty="0" lang="en-US" smtClean="0">
                <a:latin typeface="NEW TIMES ROMAN"/>
              </a:rPr>
              <a:t>.</a:t>
            </a:r>
          </a:p>
          <a:p>
            <a:r>
              <a:rPr dirty="0" lang="en-US" smtClean="0">
                <a:latin typeface="NEW TIMES ROMAN"/>
              </a:rPr>
              <a:t>However</a:t>
            </a:r>
            <a:r>
              <a:rPr dirty="0" lang="en-US">
                <a:latin typeface="NEW TIMES ROMAN"/>
              </a:rPr>
              <a:t>, some are able to see the wrong things but still go ahead to do them.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Rhonda </a:t>
            </a:r>
            <a:r>
              <a:rPr dirty="0" lang="en-US">
                <a:latin typeface="NEW TIMES ROMAN"/>
              </a:rPr>
              <a:t>realizes that her conversation and her fellow employees about her close friends is wrong and feel uncomfortable with it but still goes ahead to engage.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She </a:t>
            </a:r>
            <a:r>
              <a:rPr dirty="0" lang="en-US">
                <a:latin typeface="NEW TIMES ROMAN"/>
              </a:rPr>
              <a:t>does not feel that what she is doing is wrong since it is not doing any harm to them.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It </a:t>
            </a:r>
            <a:r>
              <a:rPr dirty="0" lang="en-US">
                <a:latin typeface="NEW TIMES ROMAN"/>
              </a:rPr>
              <a:t>is ethically wrong to engage in talks that is not pleasing your subject of talk.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The </a:t>
            </a:r>
            <a:r>
              <a:rPr dirty="0" lang="en-US">
                <a:latin typeface="NEW TIMES ROMAN"/>
              </a:rPr>
              <a:t>ideas of good </a:t>
            </a:r>
            <a:r>
              <a:rPr dirty="0" lang="en-US" err="1">
                <a:latin typeface="NEW TIMES ROMAN"/>
              </a:rPr>
              <a:t>vs</a:t>
            </a:r>
            <a:r>
              <a:rPr dirty="0" lang="en-US">
                <a:latin typeface="NEW TIMES ROMAN"/>
              </a:rPr>
              <a:t> evil, wrong </a:t>
            </a:r>
            <a:r>
              <a:rPr dirty="0" lang="en-US" err="1">
                <a:latin typeface="NEW TIMES ROMAN"/>
              </a:rPr>
              <a:t>vs</a:t>
            </a:r>
            <a:r>
              <a:rPr dirty="0" lang="en-US">
                <a:latin typeface="NEW TIMES ROMAN"/>
              </a:rPr>
              <a:t> right and ought to or not to, the action of Rhoda is categorized as evil or wrong.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The </a:t>
            </a:r>
            <a:r>
              <a:rPr dirty="0" lang="en-US">
                <a:latin typeface="NEW TIMES ROMAN"/>
              </a:rPr>
              <a:t>issue of evil as explained by Augustine in his article, evil is moving away from God’s will through following the direction that is not God’s.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As </a:t>
            </a:r>
            <a:r>
              <a:rPr dirty="0" lang="en-US">
                <a:latin typeface="NEW TIMES ROMAN"/>
              </a:rPr>
              <a:t>a result, evil is committed with an assumption to be good when it is wrong.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p>
            <a:r>
              <a:rPr dirty="0" lang="en-US" smtClean="0">
                <a:latin typeface="NEW TIMES ROMAN"/>
              </a:rPr>
              <a:t>CONTINUATION</a:t>
            </a:r>
            <a:endParaRPr dirty="0" lang="en-US">
              <a:latin typeface="NEW TIMES ROMAN"/>
            </a:endParaRPr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rmAutofit fontScale="78571" lnSpcReduction="20000"/>
          </a:bodyPr>
          <a:p>
            <a:r>
              <a:rPr dirty="0" lang="en-US">
                <a:latin typeface="NEW TIMES ROMAN"/>
              </a:rPr>
              <a:t>Like Rhonda, she knows that talking about her close friends is wrong but she still goes ahead to talk assuming like it is the right thing to do.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On </a:t>
            </a:r>
            <a:r>
              <a:rPr dirty="0" lang="en-US">
                <a:latin typeface="NEW TIMES ROMAN"/>
              </a:rPr>
              <a:t>the hand, Aquinas views evil as the imperfection of the goals not just turning away from god as viewed by Augustine. </a:t>
            </a:r>
          </a:p>
          <a:p>
            <a:r>
              <a:rPr dirty="0" lang="en-US">
                <a:latin typeface="NEW TIMES ROMAN"/>
              </a:rPr>
              <a:t>Happiness is another issue when it comes to ethics, the destination of the action should result to happiness. 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Although </a:t>
            </a:r>
            <a:r>
              <a:rPr dirty="0" lang="en-US">
                <a:latin typeface="NEW TIMES ROMAN"/>
              </a:rPr>
              <a:t>Rhonda engages in the talks about her friends some part of her tells her that it wrong and that make her uncomfortable.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Although </a:t>
            </a:r>
            <a:r>
              <a:rPr dirty="0" lang="en-US">
                <a:latin typeface="NEW TIMES ROMAN"/>
              </a:rPr>
              <a:t>the two philosophers had different views on the issue of happiness, the points they raised gave solutions to ethical dilemmas.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Augustine </a:t>
            </a:r>
            <a:r>
              <a:rPr dirty="0" lang="en-US">
                <a:latin typeface="NEW TIMES ROMAN"/>
              </a:rPr>
              <a:t>viewed happiness as part of human being and depends on the action.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On </a:t>
            </a:r>
            <a:r>
              <a:rPr dirty="0" lang="en-US">
                <a:latin typeface="NEW TIMES ROMAN"/>
              </a:rPr>
              <a:t>the contrary, Aquinas viewed happiness on the outcome.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Their </a:t>
            </a:r>
            <a:r>
              <a:rPr dirty="0" lang="en-US">
                <a:latin typeface="NEW TIMES ROMAN"/>
              </a:rPr>
              <a:t>ideological differences were characterized and influenced by the fact that they came from different age. </a:t>
            </a:r>
            <a:endParaRPr dirty="0" lang="en-US" smtClean="0">
              <a:latin typeface="NEW TIMES ROMAN"/>
            </a:endParaRPr>
          </a:p>
          <a:p>
            <a:r>
              <a:rPr dirty="0" lang="en-US" smtClean="0">
                <a:latin typeface="NEW TIMES ROMAN"/>
              </a:rPr>
              <a:t>Rhonda’s </a:t>
            </a:r>
            <a:r>
              <a:rPr dirty="0" lang="en-US">
                <a:latin typeface="NEW TIMES ROMAN"/>
              </a:rPr>
              <a:t>action makes her happy, although, the outcome makes her uncomfortable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p>
            <a:r>
              <a:rPr dirty="0" sz="2800" lang="en-US" smtClean="0"/>
              <a:t>Reference</a:t>
            </a:r>
            <a:endParaRPr dirty="0" sz="2800" lang="en-US"/>
          </a:p>
        </p:txBody>
      </p:sp>
      <p:sp>
        <p:nvSpPr>
          <p:cNvPr id="104859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p>
            <a:r>
              <a:rPr dirty="0" sz="2000" lang="en-US"/>
              <a:t>Watts, J. L.  (2011 October 17). Aristotle, Augustine, Aquinas- The Good Life. </a:t>
            </a:r>
            <a:r>
              <a:rPr dirty="0" sz="2000" i="1" lang="en-US"/>
              <a:t>Unsettled Christianity</a:t>
            </a:r>
            <a:r>
              <a:rPr dirty="0" sz="2000" lang="en-US"/>
              <a:t>. Retrieved from http://unsettledchristianity.com/aristotle-augustine-aquinas-the-good-life/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lastClr="000000" val="windowText"/>
      </a:dk1>
      <a:lt1>
        <a:sysClr lastClr="FFFFFF" val="window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algn="tl" blurRad="130000" dir="2700000" dist="1016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r="2700000" dist="228600" rotWithShape="0" sy="90000">
              <a:srgbClr val="000000">
                <a:alpha val="25500"/>
              </a:srgbClr>
            </a:outerShdw>
          </a:effectLst>
        </a:effectStyle>
        <a:effectStyle>
          <a:effectLst>
            <a:outerShdw blurRad="190500" dir="2700000" dist="228600" rotWithShape="0" sy="9000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dir="tl" rig="soft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Ethical Dilemma</dc:title>
  <dc:creator>wanga</dc:creator>
  <cp:lastModifiedBy>wanga</cp:lastModifiedBy>
  <dcterms:created xsi:type="dcterms:W3CDTF">2017-11-02T03:03:31Z</dcterms:created>
  <dcterms:modified xsi:type="dcterms:W3CDTF">2017-11-02T20:00:45Z</dcterms:modified>
</cp:coreProperties>
</file>